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Quattrocento" charset="1" panose="02020502030000000404"/>
      <p:regular r:id="rId19"/>
    </p:embeddedFont>
    <p:embeddedFont>
      <p:font typeface="Quattrocento Bold" charset="1" panose="020208020300000004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94620" y="4211091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Luminara Learn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5473154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Illuminating the Path to Understanding.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3631406"/>
            <a:ext cx="9199364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Join the Journey of Discovery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905155" y="4988719"/>
            <a:ext cx="3598812" cy="822871"/>
            <a:chOff x="0" y="0"/>
            <a:chExt cx="4798417" cy="109716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4798441" cy="1097153"/>
            </a:xfrm>
            <a:custGeom>
              <a:avLst/>
              <a:gdLst/>
              <a:ahLst/>
              <a:cxnLst/>
              <a:rect r="r" b="b" t="t" l="l"/>
              <a:pathLst>
                <a:path h="1097153" w="4798441">
                  <a:moveTo>
                    <a:pt x="0" y="0"/>
                  </a:moveTo>
                  <a:lnTo>
                    <a:pt x="4798441" y="0"/>
                  </a:lnTo>
                  <a:lnTo>
                    <a:pt x="4798441" y="1097153"/>
                  </a:lnTo>
                  <a:lnTo>
                    <a:pt x="0" y="1097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9" t="0" r="-24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905155" y="6052840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Illuminate understanding. Transform education. One step at a time.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12452" y="609749"/>
            <a:ext cx="5462439" cy="7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The Challenge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12452" y="1930152"/>
            <a:ext cx="8048327" cy="8048327"/>
            <a:chOff x="0" y="0"/>
            <a:chExt cx="10731103" cy="10731103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731119" cy="10731119"/>
            </a:xfrm>
            <a:custGeom>
              <a:avLst/>
              <a:gdLst/>
              <a:ahLst/>
              <a:cxnLst/>
              <a:rect r="r" b="b" t="t" l="l"/>
              <a:pathLst>
                <a:path h="10731119" w="10731119">
                  <a:moveTo>
                    <a:pt x="0" y="0"/>
                  </a:moveTo>
                  <a:lnTo>
                    <a:pt x="10731119" y="0"/>
                  </a:lnTo>
                  <a:lnTo>
                    <a:pt x="10731119" y="10731119"/>
                  </a:lnTo>
                  <a:lnTo>
                    <a:pt x="0" y="10731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436745" y="1930152"/>
            <a:ext cx="8048327" cy="8048327"/>
            <a:chOff x="0" y="0"/>
            <a:chExt cx="10731103" cy="1073110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731119" cy="10731119"/>
            </a:xfrm>
            <a:custGeom>
              <a:avLst/>
              <a:gdLst/>
              <a:ahLst/>
              <a:cxnLst/>
              <a:rect r="r" b="b" t="t" l="l"/>
              <a:pathLst>
                <a:path h="10731119" w="10731119">
                  <a:moveTo>
                    <a:pt x="0" y="0"/>
                  </a:moveTo>
                  <a:lnTo>
                    <a:pt x="10731119" y="0"/>
                  </a:lnTo>
                  <a:lnTo>
                    <a:pt x="10731119" y="10731119"/>
                  </a:lnTo>
                  <a:lnTo>
                    <a:pt x="0" y="10731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2452" y="10424369"/>
            <a:ext cx="1666309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18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Students struggle when given answers without understanding the journey to discovery.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94620" y="3515766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Our Philosophy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5871" y="5085755"/>
            <a:ext cx="8886974" cy="132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293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We don't give answers. We light the way to discovery.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47155" y="4873079"/>
            <a:ext cx="38100" cy="1869579"/>
            <a:chOff x="0" y="0"/>
            <a:chExt cx="50800" cy="24927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800" cy="2492756"/>
            </a:xfrm>
            <a:custGeom>
              <a:avLst/>
              <a:gdLst/>
              <a:ahLst/>
              <a:cxnLst/>
              <a:rect r="r" b="b" t="t" l="l"/>
              <a:pathLst>
                <a:path h="2492756" w="50800">
                  <a:moveTo>
                    <a:pt x="0" y="0"/>
                  </a:moveTo>
                  <a:lnTo>
                    <a:pt x="50800" y="0"/>
                  </a:lnTo>
                  <a:lnTo>
                    <a:pt x="50800" y="2492756"/>
                  </a:lnTo>
                  <a:lnTo>
                    <a:pt x="0" y="2492756"/>
                  </a:lnTo>
                  <a:close/>
                </a:path>
              </a:pathLst>
            </a:custGeom>
            <a:solidFill>
              <a:srgbClr val="EF9C82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06540"/>
            <a:chOff x="0" y="0"/>
            <a:chExt cx="24384000" cy="467538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675378"/>
            </a:xfrm>
            <a:custGeom>
              <a:avLst/>
              <a:gdLst/>
              <a:ahLst/>
              <a:cxnLst/>
              <a:rect r="r" b="b" t="t" l="l"/>
              <a:pathLst>
                <a:path h="467537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675378"/>
                  </a:lnTo>
                  <a:lnTo>
                    <a:pt x="0" y="467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1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81819" y="4240114"/>
            <a:ext cx="6600527" cy="86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Core Principles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81819" y="5523905"/>
            <a:ext cx="701279" cy="701279"/>
            <a:chOff x="0" y="0"/>
            <a:chExt cx="935038" cy="93503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935101" cy="935101"/>
            </a:xfrm>
            <a:custGeom>
              <a:avLst/>
              <a:gdLst/>
              <a:ahLst/>
              <a:cxnLst/>
              <a:rect r="r" b="b" t="t" l="l"/>
              <a:pathLst>
                <a:path h="935101" w="935101">
                  <a:moveTo>
                    <a:pt x="0" y="0"/>
                  </a:moveTo>
                  <a:lnTo>
                    <a:pt x="935101" y="0"/>
                  </a:lnTo>
                  <a:lnTo>
                    <a:pt x="935101" y="935101"/>
                  </a:lnTo>
                  <a:lnTo>
                    <a:pt x="0" y="935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6" b="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33736" y="5671394"/>
            <a:ext cx="3586609" cy="43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Discovery Over Delivery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33736" y="6175921"/>
            <a:ext cx="693494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Focus on the journey of understanding, not just the answer.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319320" y="5523905"/>
            <a:ext cx="701279" cy="701279"/>
            <a:chOff x="0" y="0"/>
            <a:chExt cx="935038" cy="93503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935101" cy="935101"/>
            </a:xfrm>
            <a:custGeom>
              <a:avLst/>
              <a:gdLst/>
              <a:ahLst/>
              <a:cxnLst/>
              <a:rect r="r" b="b" t="t" l="l"/>
              <a:pathLst>
                <a:path h="935101" w="935101">
                  <a:moveTo>
                    <a:pt x="0" y="0"/>
                  </a:moveTo>
                  <a:lnTo>
                    <a:pt x="935101" y="0"/>
                  </a:lnTo>
                  <a:lnTo>
                    <a:pt x="935101" y="935101"/>
                  </a:lnTo>
                  <a:lnTo>
                    <a:pt x="0" y="935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6" b="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371236" y="5671394"/>
            <a:ext cx="3300264" cy="43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Logic Meets Reality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1236" y="6175921"/>
            <a:ext cx="6934944" cy="54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Connect abstract concepts to real-world applications.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81819" y="7870180"/>
            <a:ext cx="701279" cy="701279"/>
            <a:chOff x="0" y="0"/>
            <a:chExt cx="935038" cy="93503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935101" cy="935101"/>
            </a:xfrm>
            <a:custGeom>
              <a:avLst/>
              <a:gdLst/>
              <a:ahLst/>
              <a:cxnLst/>
              <a:rect r="r" b="b" t="t" l="l"/>
              <a:pathLst>
                <a:path h="935101" w="935101">
                  <a:moveTo>
                    <a:pt x="0" y="0"/>
                  </a:moveTo>
                  <a:lnTo>
                    <a:pt x="935101" y="0"/>
                  </a:lnTo>
                  <a:lnTo>
                    <a:pt x="935101" y="935101"/>
                  </a:lnTo>
                  <a:lnTo>
                    <a:pt x="0" y="935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6" b="6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033736" y="8017669"/>
            <a:ext cx="3361432" cy="43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Personalized Pathways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33736" y="8522196"/>
            <a:ext cx="693494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Tailor learning experiences to individual student needs.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319320" y="7870180"/>
            <a:ext cx="701279" cy="701279"/>
            <a:chOff x="0" y="0"/>
            <a:chExt cx="935038" cy="935038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935101" cy="935101"/>
            </a:xfrm>
            <a:custGeom>
              <a:avLst/>
              <a:gdLst/>
              <a:ahLst/>
              <a:cxnLst/>
              <a:rect r="r" b="b" t="t" l="l"/>
              <a:pathLst>
                <a:path h="935101" w="935101">
                  <a:moveTo>
                    <a:pt x="0" y="0"/>
                  </a:moveTo>
                  <a:lnTo>
                    <a:pt x="935101" y="0"/>
                  </a:lnTo>
                  <a:lnTo>
                    <a:pt x="935101" y="935101"/>
                  </a:lnTo>
                  <a:lnTo>
                    <a:pt x="0" y="935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6" b="6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371236" y="8017669"/>
            <a:ext cx="5022354" cy="43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Collaborative Learning Ecosystem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71236" y="8522196"/>
            <a:ext cx="693494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Foster interaction between students, parents, and educators.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677716"/>
            <a:ext cx="1185892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Student Journey with Luminara Learn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4089499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AutoNum type="arabicPeriod" startAt="1"/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Capture a problem with your device's camera.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4672905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AutoNum type="arabicPeriod" startAt="1"/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Our AI identifies the core concepts involved.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5256311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AutoNum type="arabicPeriod" startAt="1"/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Receive interactive guidance cards breaking down the problem.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5839718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AutoNum type="arabicPeriod" startAt="1"/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Work through each step with personalized support.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6423124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AutoNum type="arabicPeriod" startAt="1"/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Check your answer and receive detailed feedback.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7006530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AutoNum type="arabicPeriod" startAt="1"/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Celebrate your success and deepen your understanding!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042541"/>
            <a:ext cx="9815364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Parent &amp; Educator Experiences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679948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Parent Dashboard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7155" y="3475434"/>
            <a:ext cx="7731919" cy="4177010"/>
            <a:chOff x="0" y="0"/>
            <a:chExt cx="10309225" cy="556934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309225" cy="5569331"/>
            </a:xfrm>
            <a:custGeom>
              <a:avLst/>
              <a:gdLst/>
              <a:ahLst/>
              <a:cxnLst/>
              <a:rect r="r" b="b" t="t" l="l"/>
              <a:pathLst>
                <a:path h="5569331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5569331"/>
                  </a:lnTo>
                  <a:lnTo>
                    <a:pt x="0" y="5569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8" r="0" b="-3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7893695"/>
            <a:ext cx="7731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Track your child's progress and celebrate milestones.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8451" y="2679948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Educator View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518451" y="3475434"/>
            <a:ext cx="7731919" cy="4177010"/>
            <a:chOff x="0" y="0"/>
            <a:chExt cx="10309225" cy="556934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0309225" cy="5569331"/>
            </a:xfrm>
            <a:custGeom>
              <a:avLst/>
              <a:gdLst/>
              <a:ahLst/>
              <a:cxnLst/>
              <a:rect r="r" b="b" t="t" l="l"/>
              <a:pathLst>
                <a:path h="5569331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5569331"/>
                  </a:lnTo>
                  <a:lnTo>
                    <a:pt x="0" y="5569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8" r="0" b="-3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518451" y="7893695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Monitor student performance and provide customized support.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2378423"/>
            <a:ext cx="8497491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Our Technology Advantage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3640485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Pedagogically Sound:</a:t>
            </a: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Grounded in educational research and best practices.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5155" y="4702671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Contextually Relevant:</a:t>
            </a: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Adapts to the specific problem and student's level.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5155" y="5764858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Emotionally Supportive:</a:t>
            </a: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Encourages and motivates students throughout the learning process.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5155" y="6827044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Appropriately Challenging:</a:t>
            </a: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Provides the right level of difficulty to foster growth.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656010"/>
            <a:ext cx="792316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The Luminara Difference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293417"/>
            <a:ext cx="4064050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Traditional Learning Apps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7155" y="4088904"/>
            <a:ext cx="7731919" cy="4177010"/>
            <a:chOff x="0" y="0"/>
            <a:chExt cx="10309225" cy="556934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309225" cy="5569331"/>
            </a:xfrm>
            <a:custGeom>
              <a:avLst/>
              <a:gdLst/>
              <a:ahLst/>
              <a:cxnLst/>
              <a:rect r="r" b="b" t="t" l="l"/>
              <a:pathLst>
                <a:path h="5569331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5569331"/>
                  </a:lnTo>
                  <a:lnTo>
                    <a:pt x="0" y="5569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8" r="0" b="-3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518451" y="3293417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Luminara Learn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8451" y="3956297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Illuminating Potential:</a:t>
            </a: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Fostering critical thinking and problem-solving skills.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8451" y="5018485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Honoring the Process:</a:t>
            </a: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Emphasizing the journey of discovery over just the final answer.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18451" y="6080671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b="true" sz="2312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Connecting Communities:</a:t>
            </a:r>
            <a:r>
              <a:rPr lang="en-US" sz="2312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Building a supportive ecosystem for students, parents, and educators.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740200"/>
            <a:chOff x="0" y="0"/>
            <a:chExt cx="24384000" cy="498693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986909"/>
            </a:xfrm>
            <a:custGeom>
              <a:avLst/>
              <a:gdLst/>
              <a:ahLst/>
              <a:cxnLst/>
              <a:rect r="r" b="b" t="t" l="l"/>
              <a:pathLst>
                <a:path h="49869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986909"/>
                  </a:lnTo>
                  <a:lnTo>
                    <a:pt x="0" y="49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1" r="0" b="-4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47155" y="5992266"/>
            <a:ext cx="16193690" cy="191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</a:pPr>
            <a:r>
              <a:rPr lang="en-US" sz="2937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 world where every student experiences the joy of discovery, where learning challenges become exciting puzzles to solve, and where families and educators work together to nurture confident, capable learners.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DAGsNU0XIhg</dc:identifier>
  <dcterms:modified xsi:type="dcterms:W3CDTF">2011-08-01T06:04:30Z</dcterms:modified>
  <cp:revision>1</cp:revision>
  <dc:title>Luminara-Learn.pptx</dc:title>
</cp:coreProperties>
</file>